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64" r:id="rId6"/>
    <p:sldId id="266" r:id="rId7"/>
    <p:sldId id="267" r:id="rId8"/>
    <p:sldId id="259" r:id="rId9"/>
    <p:sldId id="263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6DF33DEB-48FA-425B-97C8-5A29202DEE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3DC38B3D-2B19-4240-B88E-4A35499AAB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B216C3E0-8EA2-4DC4-8143-CE25C6A04F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9DBCF90C-5B68-40EF-AD09-CA9E7A5B8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D9449B7B-86D6-4E92-9AC8-CF594C942E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AC5F-542B-4313-A497-3295DDA4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91" y="2266127"/>
            <a:ext cx="3358478" cy="232574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606D6-88E8-4B5D-80A9-461792FE1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6752110" cy="1373070"/>
          </a:xfrm>
        </p:spPr>
        <p:txBody>
          <a:bodyPr>
            <a:normAutofit/>
          </a:bodyPr>
          <a:lstStyle/>
          <a:p>
            <a:r>
              <a:rPr lang="en-US" sz="4600" b="1"/>
              <a:t>PREDICTING ANIMAL OUTCOMES</a:t>
            </a:r>
            <a:endParaRPr lang="en-US" sz="4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28A72-02F4-40E7-B8C8-8499FE9EF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752109" cy="111768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Travis Lemon &amp; John </a:t>
            </a:r>
            <a:r>
              <a:rPr lang="en-US" b="1" dirty="0" err="1">
                <a:effectLst/>
              </a:rPr>
              <a:t>Bonfardeci</a:t>
            </a:r>
            <a:endParaRPr lang="en-US" b="1" dirty="0">
              <a:effectLst/>
            </a:endParaRPr>
          </a:p>
          <a:p>
            <a:r>
              <a:rPr lang="en-US" b="1" dirty="0" err="1">
                <a:effectLst/>
              </a:rPr>
              <a:t>ISTM</a:t>
            </a:r>
            <a:r>
              <a:rPr lang="en-US" b="1" dirty="0">
                <a:effectLst/>
              </a:rPr>
              <a:t> 601 Team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3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82B616-0980-42A7-B75B-2FEFB0ACA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DE0422D7-1F2C-4E50-ACF3-0540D2AD7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434704-8821-49F1-A200-69076FC0FFDA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565D0D-718A-4DE6-8035-06338AA2E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C96956-CFDD-45F7-BE63-C58AAB53CB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A96CFF-CE12-4081-AC2A-94DB5EC7A0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653E17-D988-46DE-9F92-F1CAF456E5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0B296-6E59-4BEC-89DF-795457E13F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1FC0A9-61AF-4A84-8E0C-EA326EC5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4E419-6E3D-4F69-B2D5-9A860DD3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767216"/>
            <a:ext cx="3056465" cy="2958321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9FF2CB9-65DB-4E6D-80B4-6E317E86C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072" y="3539405"/>
            <a:ext cx="2451617" cy="24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2D8E0-527C-4A77-8383-A82FCB55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/>
              <a:t>Logistic Regression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1E1D20-2B71-494F-86C4-18D89F5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False Positive Rate = 36.22%</a:t>
            </a:r>
          </a:p>
          <a:p>
            <a:endParaRPr lang="en-US" sz="1800" dirty="0"/>
          </a:p>
          <a:p>
            <a:r>
              <a:rPr lang="en-US" sz="1800" dirty="0"/>
              <a:t>True Positive Rate = 88.24%</a:t>
            </a:r>
          </a:p>
          <a:p>
            <a:endParaRPr lang="en-US" sz="1800" dirty="0"/>
          </a:p>
          <a:p>
            <a:r>
              <a:rPr lang="en-US" sz="1800" dirty="0"/>
              <a:t>Precision = 0.6198</a:t>
            </a:r>
          </a:p>
        </p:txBody>
      </p:sp>
    </p:spTree>
    <p:extLst>
      <p:ext uri="{BB962C8B-B14F-4D97-AF65-F5344CB8AC3E}">
        <p14:creationId xmlns:p14="http://schemas.microsoft.com/office/powerpoint/2010/main" val="397212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4E14-5F16-48EE-85B9-6B3EE3BC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JMP</a:t>
            </a:r>
            <a:r>
              <a:rPr lang="en-US" dirty="0"/>
              <a:t>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29B7DF-4BAE-41FA-9D74-20D7106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197" y="2097248"/>
            <a:ext cx="4978596" cy="4618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56A9F4-B503-4ED6-96D1-B3CADE88C0B7}"/>
              </a:ext>
            </a:extLst>
          </p:cNvPr>
          <p:cNvSpPr/>
          <p:nvPr/>
        </p:nvSpPr>
        <p:spPr>
          <a:xfrm>
            <a:off x="445429" y="3221236"/>
            <a:ext cx="69284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Sensitivity = TP / (TP + FN) = 7228 / (7228 + 2992) = 70.72%</a:t>
            </a:r>
          </a:p>
          <a:p>
            <a:endParaRPr lang="en-US" dirty="0"/>
          </a:p>
          <a:p>
            <a:r>
              <a:rPr lang="en-US" dirty="0"/>
              <a:t>Specificity = TN / (TN + FP) = 12968 / (12968 + 3541) = 78.55%</a:t>
            </a:r>
          </a:p>
          <a:p>
            <a:endParaRPr lang="en-US" dirty="0"/>
          </a:p>
          <a:p>
            <a:r>
              <a:rPr lang="en-US" dirty="0"/>
              <a:t>Precision = TP / (TP + FP) = 7228 / (7228 + 3541) = 67.12%</a:t>
            </a:r>
          </a:p>
        </p:txBody>
      </p:sp>
    </p:spTree>
    <p:extLst>
      <p:ext uri="{BB962C8B-B14F-4D97-AF65-F5344CB8AC3E}">
        <p14:creationId xmlns:p14="http://schemas.microsoft.com/office/powerpoint/2010/main" val="368680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4E14-5F16-48EE-85B9-6B3EE3BC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Interpretation and Conclusions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EABBE-A597-402E-AD73-6B594591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29" y="2172749"/>
            <a:ext cx="9613861" cy="390605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Logistic regression model outperforms </a:t>
            </a:r>
            <a:r>
              <a:rPr lang="en-US" sz="2200" dirty="0" err="1"/>
              <a:t>LDA</a:t>
            </a:r>
            <a:r>
              <a:rPr lang="en-US" sz="2200" dirty="0"/>
              <a:t> w/ a true positive prediction rate of 88.24%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Python logistic regression model also outperforms like-for-like </a:t>
            </a:r>
            <a:r>
              <a:rPr lang="en-US" sz="2200" dirty="0" err="1"/>
              <a:t>JMP</a:t>
            </a:r>
            <a:r>
              <a:rPr lang="en-US" sz="2200" dirty="0"/>
              <a:t> model</a:t>
            </a:r>
          </a:p>
          <a:p>
            <a:endParaRPr lang="en-US" sz="2200" dirty="0"/>
          </a:p>
          <a:p>
            <a:r>
              <a:rPr lang="en-US" sz="2200" dirty="0"/>
              <a:t>Advantages w/ Python models are the ability to utilize 5-fold cross validation to split the training data into 80/20, train/validate sets to obtain a more realistic mean </a:t>
            </a:r>
            <a:r>
              <a:rPr lang="en-US" sz="2200" dirty="0" err="1"/>
              <a:t>TPR</a:t>
            </a:r>
            <a:r>
              <a:rPr lang="en-US" sz="2200" dirty="0"/>
              <a:t> and TNR.</a:t>
            </a:r>
          </a:p>
          <a:p>
            <a:endParaRPr lang="en-US" sz="2200" dirty="0"/>
          </a:p>
          <a:p>
            <a:r>
              <a:rPr lang="en-US" sz="2200" dirty="0"/>
              <a:t>Interpretation based on our Python models are that people prefer cats. They prefer animals that have been spayed or neutered and are relatively new born, between the age range of 0 – 1 year old. It appears that most of the colors had a slightly negative impact. Also, what is clear by this analysis is that people do not prefer mixed breeds or animals greater than </a:t>
            </a:r>
            <a:r>
              <a:rPr lang="en-US" sz="2200" dirty="0" err="1"/>
              <a:t>10yrs</a:t>
            </a:r>
            <a:r>
              <a:rPr lang="en-US" sz="2200" dirty="0"/>
              <a:t> old.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A4A20-1DD6-463A-865B-BC58C72027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2C18E5-8207-4CDA-8D1F-3399785D18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995CCA-C661-4B85-AAC2-9D76A3B780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7014F-02CF-4051-B4DD-B0501BC1EF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00C9ED-4B59-4A55-9A49-AED52060E9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09BAAAD-6CE7-413C-9BB1-497788C84E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5E4E1-0799-49C5-A77D-82D6DB723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33" y="2255646"/>
            <a:ext cx="4178419" cy="23399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utoShape 2" descr="Image result for austin animal center">
            <a:extLst>
              <a:ext uri="{FF2B5EF4-FFF2-40B4-BE49-F238E27FC236}">
                <a16:creationId xmlns:a16="http://schemas.microsoft.com/office/drawing/2014/main" id="{DBDEDFB1-9277-4D9F-B1C4-651A11226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E1707-3C3E-4AEB-8AC5-0D8E3D57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BC7F-26EA-4E26-BA77-48A72E16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422331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Improve and/or better understand the outcomes for sheltered animals in the Austin Animal Center. Further, we aim to predict the outcome for each animal (adopted or not adopted).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This information could help the shelter better understand trends in animal outcomes and create effective plans of 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8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stin animal center">
            <a:extLst>
              <a:ext uri="{FF2B5EF4-FFF2-40B4-BE49-F238E27FC236}">
                <a16:creationId xmlns:a16="http://schemas.microsoft.com/office/drawing/2014/main" id="{028EBDBB-3C6A-404E-97F4-8FE73A920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r="24700" b="2"/>
          <a:stretch/>
        </p:blipFill>
        <p:spPr bwMode="auto">
          <a:xfrm>
            <a:off x="794325" y="2336872"/>
            <a:ext cx="2692907" cy="35987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austin animal center">
            <a:extLst>
              <a:ext uri="{FF2B5EF4-FFF2-40B4-BE49-F238E27FC236}">
                <a16:creationId xmlns:a16="http://schemas.microsoft.com/office/drawing/2014/main" id="{DBDEDFB1-9277-4D9F-B1C4-651A11226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E1707-3C3E-4AEB-8AC5-0D8E3D57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Problems and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BC7F-26EA-4E26-BA77-48A72E16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2336873"/>
            <a:ext cx="6516509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effectLst/>
              </a:rPr>
              <a:t>Missing Values (minimal)</a:t>
            </a:r>
          </a:p>
          <a:p>
            <a:endParaRPr lang="en-US" sz="2200" dirty="0">
              <a:effectLst/>
            </a:endParaRPr>
          </a:p>
          <a:p>
            <a:r>
              <a:rPr lang="en-US" sz="2200" dirty="0">
                <a:effectLst/>
              </a:rPr>
              <a:t>Amount and inconsistency of Breed and Color variables</a:t>
            </a:r>
          </a:p>
          <a:p>
            <a:endParaRPr lang="en-US" sz="2200" dirty="0">
              <a:effectLst/>
            </a:endParaRPr>
          </a:p>
          <a:p>
            <a:r>
              <a:rPr lang="en-US" dirty="0">
                <a:effectLst/>
              </a:rPr>
              <a:t>Lack of a binary target variable (i.e. 1 and 0) indicating adopted or not adopted</a:t>
            </a:r>
            <a:endParaRPr lang="en-US" sz="2200" dirty="0">
              <a:effectLst/>
            </a:endParaRPr>
          </a:p>
          <a:p>
            <a:pPr marL="0" indent="0">
              <a:buNone/>
            </a:pPr>
            <a:r>
              <a:rPr lang="en-US" sz="2200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Original column groups were not conducive for accurately predicting animal outcomes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386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>
            <a:extLst>
              <a:ext uri="{FF2B5EF4-FFF2-40B4-BE49-F238E27FC236}">
                <a16:creationId xmlns:a16="http://schemas.microsoft.com/office/drawing/2014/main" id="{F39EC55B-1FD2-43C2-A455-323AD2271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87D21262-55C8-421A-8AE1-548D15EF8E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D8CBBAEA-B36C-44C6-AAEF-ED4A3DCA5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B58E23DB-3ECC-4B84-B796-DDFC5A136F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4349A201-DD9F-4F55-9E18-E9EB51F687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E8296857-ECB3-4EA1-A96D-9B77237138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5">
            <a:extLst>
              <a:ext uri="{FF2B5EF4-FFF2-40B4-BE49-F238E27FC236}">
                <a16:creationId xmlns:a16="http://schemas.microsoft.com/office/drawing/2014/main" id="{8D78117F-26B8-4116-A983-C1834FE2A2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7">
            <a:extLst>
              <a:ext uri="{FF2B5EF4-FFF2-40B4-BE49-F238E27FC236}">
                <a16:creationId xmlns:a16="http://schemas.microsoft.com/office/drawing/2014/main" id="{2CD41C13-7205-4109-BA0D-79A063E972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9">
            <a:extLst>
              <a:ext uri="{FF2B5EF4-FFF2-40B4-BE49-F238E27FC236}">
                <a16:creationId xmlns:a16="http://schemas.microsoft.com/office/drawing/2014/main" id="{96507CB2-5793-4DB5-BB77-ABC694C572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31">
            <a:extLst>
              <a:ext uri="{FF2B5EF4-FFF2-40B4-BE49-F238E27FC236}">
                <a16:creationId xmlns:a16="http://schemas.microsoft.com/office/drawing/2014/main" id="{632A380B-87D0-4BD4-BCC0-0D95F8A85B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1CF161F2-0399-4B63-8BFB-8BB49836D0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561C4-6E0F-4422-BB72-2EC9266C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52305" y="2159721"/>
            <a:ext cx="4940024" cy="25317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4499A-D4F7-4762-8D98-5380D71FD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545" y="1398691"/>
            <a:ext cx="2672957" cy="1369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EF5290-A70A-4BDE-BF2A-6886D5B638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64" t="25107" r="66075" b="60459"/>
          <a:stretch/>
        </p:blipFill>
        <p:spPr>
          <a:xfrm>
            <a:off x="8568545" y="4423997"/>
            <a:ext cx="2672957" cy="560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D1A4A-8DE8-4B6D-B154-CA0FD3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063262"/>
            <a:ext cx="4201486" cy="1410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Sample Raw Data - 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1587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9EC55B-1FD2-43C2-A455-323AD2271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D21262-55C8-421A-8AE1-548D15EF8E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CBBAEA-B36C-44C6-AAEF-ED4A3DCA5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8E23DB-3ECC-4B84-B796-DDFC5A136F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49A201-DD9F-4F55-9E18-E9EB51F687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296857-ECB3-4EA1-A96D-9B77237138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78117F-26B8-4116-A983-C1834FE2A2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CD41C13-7205-4109-BA0D-79A063E972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507CB2-5793-4DB5-BB77-ABC694C572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2A380B-87D0-4BD4-BCC0-0D95F8A85B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F161F2-0399-4B63-8BFB-8BB49836D0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3BC80-723F-4597-BDB9-C07F8AE7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52305" y="2159721"/>
            <a:ext cx="4940024" cy="25317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B281A-7BA0-4524-A887-851D3AE96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545" y="1398691"/>
            <a:ext cx="2672957" cy="136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E524B-17F7-4497-BC38-5A79E4CA5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8545" y="4019079"/>
            <a:ext cx="2672957" cy="1369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D1A4A-8DE8-4B6D-B154-CA0FD30F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7" y="2063262"/>
            <a:ext cx="4142763" cy="1309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Sample Raw Data - 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05318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F39EC55B-1FD2-43C2-A455-323AD2271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7D21262-55C8-421A-8AE1-548D15EF8E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8CBBAEA-B36C-44C6-AAEF-ED4A3DCA5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58E23DB-3ECC-4B84-B796-DDFC5A136F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49A201-DD9F-4F55-9E18-E9EB51F687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8296857-ECB3-4EA1-A96D-9B77237138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D78117F-26B8-4116-A983-C1834FE2A2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CD41C13-7205-4109-BA0D-79A063E972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6507CB2-5793-4DB5-BB77-ABC694C572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32A380B-87D0-4BD4-BCC0-0D95F8A85B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CF161F2-0399-4B63-8BFB-8BB49836D0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9982B-152F-4C0C-9EB5-A6D8BDAE5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52305" y="2159721"/>
            <a:ext cx="4940024" cy="25317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72631-21A9-4B1A-BFCD-A68865D1E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545" y="1398691"/>
            <a:ext cx="2672957" cy="1369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B0C18-F149-42C5-968F-70B4DE5251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12" t="33914" r="63724" b="40153"/>
          <a:stretch/>
        </p:blipFill>
        <p:spPr>
          <a:xfrm>
            <a:off x="8568545" y="4258244"/>
            <a:ext cx="2672957" cy="891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74C37-3E33-4256-A3BC-0ED9CC58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12430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Dataset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7643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EC55B-1FD2-43C2-A455-323AD2271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21262-55C8-421A-8AE1-548D15EF8E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CBBAEA-B36C-44C6-AAEF-ED4A3DCA5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8E23DB-3ECC-4B84-B796-DDFC5A136F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9A201-DD9F-4F55-9E18-E9EB51F687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50F4261-C2C6-433B-83A0-85698159CD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19D231-3FF2-4DA6-9C63-6DFA3C36E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923493-706C-4864-9C0C-FB673C2CE7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E633A71-B490-4F52-8442-48D128FF33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A138E7-8BAC-4C54-9CB5-F18986694E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7325C-3EE5-449F-B230-CE268E98CD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83DD87-6959-48E1-A7E6-A406680DAE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B83A4-2D4C-41DF-A19A-2189339D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941" y="1463158"/>
            <a:ext cx="3056465" cy="1566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F0A83-C2A4-41AE-A131-055758DB0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869787" y="3992891"/>
            <a:ext cx="2942187" cy="15078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23C8F8D-87C6-4F82-8B84-AC426BD1E9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75751"/>
            <a:ext cx="3378077" cy="22028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7B0A9-0A75-49D7-B54D-3FB3A593F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9667" y="4497371"/>
            <a:ext cx="3056740" cy="1566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74C37-3E33-4256-A3BC-0ED9CC58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957666" cy="14239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Dataset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3927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871C-40AA-4E49-80E0-D1B5B92C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Coefficients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FD300-6ED8-4A0E-A939-27B476B1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2" t="1978" b="2418"/>
          <a:stretch/>
        </p:blipFill>
        <p:spPr>
          <a:xfrm rot="5400000">
            <a:off x="637949" y="1573322"/>
            <a:ext cx="4769141" cy="5665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BACFD-E3D9-44C1-B38F-72323ADF6D99}"/>
              </a:ext>
            </a:extLst>
          </p:cNvPr>
          <p:cNvSpPr txBox="1"/>
          <p:nvPr/>
        </p:nvSpPr>
        <p:spPr>
          <a:xfrm>
            <a:off x="6358855" y="2256639"/>
            <a:ext cx="554512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Influence:</a:t>
            </a:r>
          </a:p>
          <a:p>
            <a:r>
              <a:rPr lang="en-US" dirty="0"/>
              <a:t>	Spayed Female: 				0.4882</a:t>
            </a:r>
          </a:p>
          <a:p>
            <a:r>
              <a:rPr lang="en-US" dirty="0"/>
              <a:t>	Neutered Male: 				0.4315</a:t>
            </a:r>
          </a:p>
          <a:p>
            <a:r>
              <a:rPr lang="en-US" dirty="0"/>
              <a:t>	Age Range 0: 				0.3205</a:t>
            </a:r>
          </a:p>
          <a:p>
            <a:r>
              <a:rPr lang="en-US" dirty="0"/>
              <a:t>	Age Range 1 – 4: 				0.0780</a:t>
            </a:r>
          </a:p>
          <a:p>
            <a:r>
              <a:rPr lang="en-US" dirty="0"/>
              <a:t>	Color Cat – Stable: 			0.0626</a:t>
            </a:r>
          </a:p>
          <a:p>
            <a:r>
              <a:rPr lang="en-US" dirty="0"/>
              <a:t>	Cat: 						0.0396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EE94B-17E5-4631-B1E5-D3E64713B0D0}"/>
              </a:ext>
            </a:extLst>
          </p:cNvPr>
          <p:cNvSpPr txBox="1"/>
          <p:nvPr/>
        </p:nvSpPr>
        <p:spPr>
          <a:xfrm>
            <a:off x="6358854" y="4447564"/>
            <a:ext cx="554512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Influence:</a:t>
            </a:r>
          </a:p>
          <a:p>
            <a:r>
              <a:rPr lang="en-US" dirty="0"/>
              <a:t>	Color Cat – Black/White: 		-0.0197</a:t>
            </a:r>
          </a:p>
          <a:p>
            <a:r>
              <a:rPr lang="en-US" dirty="0"/>
              <a:t>	Color Cat - Black: 			-0.0225</a:t>
            </a:r>
          </a:p>
          <a:p>
            <a:r>
              <a:rPr lang="en-US" dirty="0"/>
              <a:t>	Intact Male: 					-0.0518</a:t>
            </a:r>
          </a:p>
          <a:p>
            <a:r>
              <a:rPr lang="en-US" dirty="0"/>
              <a:t>	Age Range 10 -14: 			-0.0991</a:t>
            </a:r>
          </a:p>
          <a:p>
            <a:r>
              <a:rPr lang="en-US" dirty="0"/>
              <a:t>	Age Range 15 - 20: 			-0.1790</a:t>
            </a:r>
          </a:p>
          <a:p>
            <a:r>
              <a:rPr lang="en-US" dirty="0"/>
              <a:t>	Mix Breed: 					-0.0493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337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082B616-0980-42A7-B75B-2FEFB0ACA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DE0422D7-1F2C-4E50-ACF3-0540D2AD7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D434704-8821-49F1-A200-69076FC0FFDA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565D0D-718A-4DE6-8035-06338AA2E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C96956-CFDD-45F7-BE63-C58AAB53CB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AA96CFF-CE12-4081-AC2A-94DB5EC7A0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653E17-D988-46DE-9F92-F1CAF456E5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0B296-6E59-4BEC-89DF-795457E13F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1FC0A9-61AF-4A84-8E0C-EA326EC5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535E2C-F450-4CAC-B3B1-598A24C8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767216"/>
            <a:ext cx="3056465" cy="2958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A34723-6D5A-4D75-810E-9A7DF45E7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072" y="3539405"/>
            <a:ext cx="2451617" cy="241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2D8E0-527C-4A77-8383-A82FCB55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Linear Discriminate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1E1D20-2B71-494F-86C4-18D89F5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False Positive Rate = 36.84%</a:t>
            </a:r>
          </a:p>
          <a:p>
            <a:endParaRPr lang="en-US" sz="1800" dirty="0"/>
          </a:p>
          <a:p>
            <a:r>
              <a:rPr lang="en-US" sz="1800" dirty="0"/>
              <a:t>True Positive Rate = 86.72%</a:t>
            </a:r>
          </a:p>
          <a:p>
            <a:endParaRPr lang="en-US" sz="1800" dirty="0"/>
          </a:p>
          <a:p>
            <a:r>
              <a:rPr lang="en-US" sz="1800" dirty="0"/>
              <a:t>Precision = 0.6139</a:t>
            </a:r>
          </a:p>
        </p:txBody>
      </p:sp>
    </p:spTree>
    <p:extLst>
      <p:ext uri="{BB962C8B-B14F-4D97-AF65-F5344CB8AC3E}">
        <p14:creationId xmlns:p14="http://schemas.microsoft.com/office/powerpoint/2010/main" val="376544169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86</TotalTime>
  <Words>369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PREDICTING ANIMAL OUTCOMES</vt:lpstr>
      <vt:lpstr>Objective</vt:lpstr>
      <vt:lpstr>Problems and Challenges</vt:lpstr>
      <vt:lpstr>Sample Raw Data - Univariate Analysis</vt:lpstr>
      <vt:lpstr>Sample Raw Data - Univariate Analysis</vt:lpstr>
      <vt:lpstr>Dataset Transformation</vt:lpstr>
      <vt:lpstr>Dataset Transformation</vt:lpstr>
      <vt:lpstr>Predictor Coefficients</vt:lpstr>
      <vt:lpstr>Linear Discriminate Analysis</vt:lpstr>
      <vt:lpstr>Logistic Regression</vt:lpstr>
      <vt:lpstr>JMP Model</vt:lpstr>
      <vt:lpstr> Interpretation and 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ANIMAL OUTCOMES</dc:title>
  <dc:creator>Travis Lemon</dc:creator>
  <cp:lastModifiedBy>Travis Lemon</cp:lastModifiedBy>
  <cp:revision>30</cp:revision>
  <dcterms:created xsi:type="dcterms:W3CDTF">2018-04-22T17:51:27Z</dcterms:created>
  <dcterms:modified xsi:type="dcterms:W3CDTF">2018-04-22T19:28:45Z</dcterms:modified>
</cp:coreProperties>
</file>